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60" r:id="rId4"/>
    <p:sldId id="263" r:id="rId5"/>
    <p:sldId id="262" r:id="rId6"/>
    <p:sldId id="285" r:id="rId7"/>
    <p:sldId id="284" r:id="rId8"/>
    <p:sldId id="265" r:id="rId9"/>
    <p:sldId id="266" r:id="rId10"/>
    <p:sldId id="277" r:id="rId11"/>
    <p:sldId id="264" r:id="rId12"/>
    <p:sldId id="267" r:id="rId13"/>
    <p:sldId id="270" r:id="rId14"/>
    <p:sldId id="272" r:id="rId15"/>
    <p:sldId id="276" r:id="rId16"/>
    <p:sldId id="275" r:id="rId17"/>
    <p:sldId id="268" r:id="rId18"/>
    <p:sldId id="287" r:id="rId19"/>
    <p:sldId id="288" r:id="rId20"/>
    <p:sldId id="279" r:id="rId21"/>
    <p:sldId id="280" r:id="rId22"/>
    <p:sldId id="286" r:id="rId23"/>
    <p:sldId id="295" r:id="rId24"/>
    <p:sldId id="292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D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5006725-9446-4996-9F65-77A8BEEB779F}" type="datetimeFigureOut">
              <a:rPr lang="zh-TW" altLang="en-US"/>
              <a:pPr>
                <a:defRPr/>
              </a:pPr>
              <a:t>2016/1/7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C222C20-D1CC-41BD-9F32-30A58B79B1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004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314F116-07F3-4909-86F0-D5D51AF3568C}" type="datetimeFigureOut">
              <a:rPr lang="zh-TW" altLang="en-US"/>
              <a:pPr>
                <a:defRPr/>
              </a:pPr>
              <a:t>2016/1/7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9E25403-C566-4FB5-8192-E0E930898B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555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81826-AFC2-40E4-A57B-674E2BAF0ACA}" type="slidenum">
              <a:rPr lang="zh-TW" altLang="en-US" smtClean="0">
                <a:ea typeface="新細明體" charset="-120"/>
              </a:rPr>
              <a:pPr/>
              <a:t>15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54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DB91C5-2F50-4B35-A5E4-4445C0DB5D57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6D8DE2-D92E-4561-85C5-895B3ED3AB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DE94-82DA-4AB4-8448-68E65DABDD96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3033-8386-4A9D-84FA-85AD6E3F9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FFCC-FDE5-4F92-8184-65430DBF6FA9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1F6A-56FB-45B1-9CFE-A3DDE583F9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0A5D-35A6-428D-AD81-74EFCBA26AFE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0BA8-BD5E-4D39-A15A-5784CAAE6C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4262-0261-4308-BFE6-32D11BA19DE4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A5524E9-9AE8-439A-8D81-70D3103650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D3B9-EC02-40E8-AE88-4677548A8DAE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CC2A-DF2E-4359-9617-D4958AC07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B6B4-768E-4028-8049-081828445C71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B852-E578-48CF-B2B0-5453523946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19A8-AEB0-4328-A907-3FA943DD8B7D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D367-5F47-4ABD-85A9-401A7273F3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4FB0-715A-410E-8C75-0AD11FAF592F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5F65ED-47E4-4AFB-A582-51EE8F8D3A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2853-0545-4571-BFF0-7D3EF43262B0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2E35-0F79-4705-8479-4A08FDBBC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425A-7E5D-413F-9214-3CD9CB95B916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01771A5-D801-472A-8762-BF191F0629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82912B-7BED-4E2A-9EE6-2B883398BB86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kumimoji="0" sz="1400" b="1">
                <a:solidFill>
                  <a:srgbClr val="FFFFFF"/>
                </a:solidFill>
                <a:latin typeface="Tw Cen MT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4ABDFD-A845-4FE3-AC70-0870F3970B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1" r:id="rId2"/>
    <p:sldLayoutId id="2147483838" r:id="rId3"/>
    <p:sldLayoutId id="2147483832" r:id="rId4"/>
    <p:sldLayoutId id="2147483833" r:id="rId5"/>
    <p:sldLayoutId id="2147483834" r:id="rId6"/>
    <p:sldLayoutId id="2147483839" r:id="rId7"/>
    <p:sldLayoutId id="2147483835" r:id="rId8"/>
    <p:sldLayoutId id="2147483840" r:id="rId9"/>
    <p:sldLayoutId id="2147483836" r:id="rId10"/>
    <p:sldLayoutId id="21474838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FC4Xkp9u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371600" y="1676400"/>
            <a:ext cx="6477000" cy="1828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4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0" y="2104072"/>
            <a:ext cx="731520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</a:rPr>
              <a:t>媒體中的性意識</a:t>
            </a:r>
            <a:endParaRPr kumimoji="0" lang="zh-TW" altLang="en-US" sz="7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030A0"/>
                </a:solidFill>
              </a:rPr>
              <a:t>例子：廣告中的性別定型</a:t>
            </a:r>
          </a:p>
        </p:txBody>
      </p:sp>
      <p:sp>
        <p:nvSpPr>
          <p:cNvPr id="18436" name="內容版面配置區 2"/>
          <p:cNvSpPr txBox="1">
            <a:spLocks/>
          </p:cNvSpPr>
          <p:nvPr/>
        </p:nvSpPr>
        <p:spPr bwMode="auto">
          <a:xfrm>
            <a:off x="612775" y="1600200"/>
            <a:ext cx="815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"/>
            </a:pPr>
            <a:r>
              <a:rPr kumimoji="0" lang="zh-TW" altLang="en-US" sz="3200">
                <a:solidFill>
                  <a:srgbClr val="463E38"/>
                </a:solidFill>
                <a:latin typeface="微軟正黑體" pitchFamily="34" charset="-120"/>
                <a:ea typeface="微軟正黑體" pitchFamily="34" charset="-120"/>
              </a:rPr>
              <a:t>強化固有的性別定型，如：</a:t>
            </a:r>
            <a:endParaRPr kumimoji="0" lang="en-US" altLang="zh-TW" sz="3200">
              <a:solidFill>
                <a:srgbClr val="463E38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9263" indent="-449263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kumimoji="0" lang="zh-TW" altLang="en-US" sz="3200">
                <a:solidFill>
                  <a:srgbClr val="463E38"/>
                </a:solidFill>
                <a:latin typeface="微軟正黑體" pitchFamily="34" charset="-120"/>
                <a:ea typeface="微軟正黑體" pitchFamily="34" charset="-120"/>
              </a:rPr>
              <a:t>男女消費習慣</a:t>
            </a:r>
            <a:endParaRPr kumimoji="0" lang="en-US" altLang="zh-TW" sz="3200">
              <a:solidFill>
                <a:srgbClr val="463E38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9263" indent="-449263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kumimoji="0" lang="zh-TW" altLang="en-US" sz="3200">
                <a:solidFill>
                  <a:srgbClr val="463E38"/>
                </a:solidFill>
                <a:latin typeface="微軟正黑體" pitchFamily="34" charset="-120"/>
                <a:ea typeface="微軟正黑體" pitchFamily="34" charset="-120"/>
              </a:rPr>
              <a:t>女性是照顧者的角色</a:t>
            </a:r>
            <a:endParaRPr kumimoji="0" lang="en-US" altLang="zh-TW" sz="3200">
              <a:solidFill>
                <a:srgbClr val="463E38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7" name="Picture 10" descr="http://starphoto.marlito.com/upload/attachments/9/5/7/5/starphoto/month_1105/20110517_5cc8a07bb9fb095375029rzEnmNgMPP6.jpg"/>
          <p:cNvPicPr>
            <a:picLocks noChangeAspect="1" noChangeArrowheads="1"/>
          </p:cNvPicPr>
          <p:nvPr/>
        </p:nvPicPr>
        <p:blipFill>
          <a:blip r:embed="rId2" cstate="print"/>
          <a:srcRect l="9474" t="11929" r="9474" b="49474"/>
          <a:stretch>
            <a:fillRect/>
          </a:stretch>
        </p:blipFill>
        <p:spPr bwMode="auto">
          <a:xfrm>
            <a:off x="1066800" y="3657600"/>
            <a:ext cx="3946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http://www.pghongkong.com/zh-HK/ContentFiles/HK_Delite_G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677" y="2179245"/>
            <a:ext cx="31797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717540B0-B0DB-45F0-B4BE-88CA8389409F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049534" y="645280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網</a:t>
            </a:r>
            <a:r>
              <a:rPr lang="zh-TW" altLang="en-US" sz="1200" dirty="0" smtClean="0"/>
              <a:t>絡</a:t>
            </a:r>
            <a:r>
              <a:rPr lang="zh-TW" altLang="en-US" sz="1200" dirty="0"/>
              <a:t>相</a:t>
            </a:r>
            <a:r>
              <a:rPr lang="zh-TW" altLang="en-US" sz="1200" dirty="0" smtClean="0"/>
              <a:t>片</a:t>
            </a:r>
            <a:endParaRPr lang="zh-HK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7783989" y="6455760"/>
            <a:ext cx="843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 </a:t>
            </a:r>
            <a:r>
              <a:rPr lang="zh-TW" altLang="en-US" sz="1200" dirty="0" smtClean="0"/>
              <a:t>網</a:t>
            </a:r>
            <a:r>
              <a:rPr lang="zh-TW" altLang="en-US" sz="1200" dirty="0" smtClean="0"/>
              <a:t>絡</a:t>
            </a:r>
            <a:r>
              <a:rPr lang="zh-TW" altLang="en-US" sz="1200" dirty="0"/>
              <a:t>相</a:t>
            </a:r>
            <a:r>
              <a:rPr lang="zh-TW" altLang="en-US" sz="1200" dirty="0" smtClean="0"/>
              <a:t>片</a:t>
            </a:r>
            <a:endParaRPr lang="zh-HK" altLang="en-US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030A0"/>
                </a:solidFill>
              </a:rPr>
              <a:t>例子：薄荷糖廣告</a:t>
            </a:r>
          </a:p>
        </p:txBody>
      </p:sp>
      <p:pic>
        <p:nvPicPr>
          <p:cNvPr id="19460" name="Picture 6" descr="http://t2.gstatic.com/images?q=tbn:ANd9GcRpgyE85MiyIhw63cDx2rnJ6qLWsntAv9wWx8CrDgPjDUzMHZ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4384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5562600" y="2438400"/>
            <a:ext cx="1724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000">
                <a:hlinkClick r:id="rId3"/>
              </a:rPr>
              <a:t>按此去片</a:t>
            </a:r>
            <a:endParaRPr lang="zh-TW" altLang="en-US" sz="3000"/>
          </a:p>
        </p:txBody>
      </p:sp>
      <p:pic>
        <p:nvPicPr>
          <p:cNvPr id="19462" name="Picture 2" descr="http://i.ytimg.com/vi/TjRoCIRq_aU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37A1B18D-A775-447F-8461-39AA8B965393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7030A0"/>
                </a:solidFill>
              </a:rPr>
              <a:t>例子：薄荷糖廣告</a:t>
            </a:r>
            <a:endParaRPr lang="zh-TW" altLang="en-US" b="1" smtClean="0">
              <a:solidFill>
                <a:srgbClr val="7030A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2775" y="1600200"/>
            <a:ext cx="8302625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清新口氣能吸引異性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「迷倒」異性後，對方就會主張投懷送抱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性慾是需要即時滿足的</a:t>
            </a:r>
          </a:p>
        </p:txBody>
      </p:sp>
      <p:pic>
        <p:nvPicPr>
          <p:cNvPr id="20485" name="Picture 2" descr="http://i.ytimg.com/vi/TjRoCIRq_aU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B1BCB06A-CE67-4C4C-A057-3765F07AD810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分組討論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2775" y="1600200"/>
            <a:ext cx="81534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每組一張工作紙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工作紙中的物品帶出什麼性意識？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內容對讀者／觀眾會產生什麼影響？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85088650-B6BF-45F0-8B24-AEBC57743C10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工作紙（一）</a:t>
            </a:r>
          </a:p>
        </p:txBody>
      </p:sp>
      <p:pic>
        <p:nvPicPr>
          <p:cNvPr id="22532" name="Picture 2" descr="官恩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800225"/>
            <a:ext cx="33845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27163" y="624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zh-TW" altLang="en-US" sz="1400" dirty="0">
                <a:latin typeface="+mn-ea"/>
                <a:ea typeface="+mn-ea"/>
                <a:cs typeface="Times New Roman" pitchFamily="18" charset="0"/>
              </a:rPr>
              <a:t>壹周刊  </a:t>
            </a:r>
            <a:r>
              <a:rPr kumimoji="0" lang="en-US" altLang="zh-TW" sz="1400" dirty="0">
                <a:latin typeface="+mn-ea"/>
                <a:ea typeface="+mn-ea"/>
                <a:cs typeface="Times New Roman" pitchFamily="18" charset="0"/>
              </a:rPr>
              <a:t>09/07/2009</a:t>
            </a:r>
            <a:endParaRPr kumimoji="0" lang="en-US" altLang="zh-TW" dirty="0">
              <a:latin typeface="+mn-ea"/>
              <a:ea typeface="+mn-ea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267200" y="1905000"/>
            <a:ext cx="4416425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情侶間發生性行為是理所當然的</a:t>
            </a: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男女都渴望性愛，性慾是需要即時滿足的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en-US" altLang="zh-TW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……</a:t>
            </a:r>
            <a:endParaRPr kumimoji="0" lang="zh-TW" altLang="en-US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endParaRPr kumimoji="0" lang="zh-TW" altLang="en-US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AF2BB24F-B932-4B52-9C9E-A475FC1B57C6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工作紙（二）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95400" y="62452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zh-TW" altLang="en-US" sz="1400" dirty="0">
                <a:latin typeface="+mn-ea"/>
                <a:ea typeface="+mn-ea"/>
                <a:cs typeface="Times New Roman" pitchFamily="18" charset="0"/>
              </a:rPr>
              <a:t>美容公司廣告</a:t>
            </a:r>
            <a:endParaRPr kumimoji="0" lang="en-US" altLang="zh-TW" dirty="0">
              <a:latin typeface="+mn-ea"/>
              <a:ea typeface="+mn-ea"/>
            </a:endParaRPr>
          </a:p>
        </p:txBody>
      </p:sp>
      <p:pic>
        <p:nvPicPr>
          <p:cNvPr id="23557" name="Picture 2" descr="street_ad"/>
          <p:cNvPicPr>
            <a:picLocks noChangeAspect="1" noChangeArrowheads="1"/>
          </p:cNvPicPr>
          <p:nvPr/>
        </p:nvPicPr>
        <p:blipFill>
          <a:blip r:embed="rId3" cstate="print"/>
          <a:srcRect t="1456"/>
          <a:stretch>
            <a:fillRect/>
          </a:stretch>
        </p:blipFill>
        <p:spPr bwMode="auto">
          <a:xfrm>
            <a:off x="576263" y="1800225"/>
            <a:ext cx="29813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3962400" y="1905000"/>
            <a:ext cx="4800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性感就是美</a:t>
            </a: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豐滿身材才能幸福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性是用來取悅異性或吸引注意的方法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en-US" altLang="zh-TW" sz="32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……</a:t>
            </a:r>
            <a:endParaRPr kumimoji="0" lang="zh-TW" altLang="en-US" sz="3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endParaRPr kumimoji="0" lang="zh-TW" altLang="en-US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44D0163F-53EB-4C6F-ACFE-8FCD085E60A9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工作紙（三）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0" y="62452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zh-TW" altLang="en-US" sz="1400" dirty="0">
                <a:latin typeface="+mn-ea"/>
                <a:ea typeface="+mn-ea"/>
                <a:cs typeface="Times New Roman" pitchFamily="18" charset="0"/>
              </a:rPr>
              <a:t>電影廣告</a:t>
            </a:r>
            <a:endParaRPr kumimoji="0" lang="en-US" altLang="zh-TW" dirty="0">
              <a:latin typeface="+mn-ea"/>
              <a:ea typeface="+mn-ea"/>
            </a:endParaRPr>
          </a:p>
        </p:txBody>
      </p:sp>
      <p:pic>
        <p:nvPicPr>
          <p:cNvPr id="24581" name="圖片 1" descr="155772_160817547294028_147681395274310_274617_80828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800225"/>
            <a:ext cx="30781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3962400" y="1905000"/>
            <a:ext cx="4800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rgbClr val="8C7B70">
                    <a:lumMod val="50000"/>
                  </a:srgbClr>
                </a:solidFill>
                <a:latin typeface="微軟正黑體"/>
                <a:ea typeface="微軟正黑體"/>
              </a:rPr>
              <a:t>情侶間發生性行為是理所當然的</a:t>
            </a:r>
            <a:endParaRPr kumimoji="0" lang="en-US" altLang="zh-TW" sz="3200" dirty="0">
              <a:solidFill>
                <a:srgbClr val="8C7B70">
                  <a:lumMod val="50000"/>
                </a:srgbClr>
              </a:solidFill>
              <a:latin typeface="微軟正黑體"/>
              <a:ea typeface="微軟正黑體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性行為沒有後果，也不需負責</a:t>
            </a: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偏差的性行為／性關係是可以接受的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en-US" altLang="zh-TW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……</a:t>
            </a:r>
            <a:endParaRPr kumimoji="0" lang="zh-TW" altLang="en-US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212785A0-6D3D-42D3-81E3-0CEB0C0227B6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常見的不良性意識</a:t>
            </a:r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105400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兩性性別角色定型</a:t>
            </a:r>
          </a:p>
          <a:p>
            <a:pPr eaLnBrk="1" hangingPunct="1"/>
            <a:r>
              <a:rPr lang="zh-TW" altLang="en-US" sz="3000" smtClean="0"/>
              <a:t>女性是「被欣賞、被擁有」的從屬角色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以性能力和性伴侶數目來評價男性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以美貌和身材來評價女性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將女性物化及商品化，強調「性」是換取物質、名利、注意的一種工具</a:t>
            </a:r>
          </a:p>
          <a:p>
            <a:pPr eaLnBrk="1" hangingPunct="1"/>
            <a:r>
              <a:rPr lang="zh-TW" altLang="en-US" sz="3000" smtClean="0"/>
              <a:t>過份渲染甚至美化性行為，忽略後果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鼓吹性放縱，包括偏差的性行為和性關係</a:t>
            </a:r>
            <a:endParaRPr lang="en-US" altLang="zh-TW" sz="3000" smtClean="0"/>
          </a:p>
          <a:p>
            <a:pPr eaLnBrk="1" hangingPunct="1"/>
            <a:r>
              <a:rPr lang="en-US" altLang="zh-TW" sz="3000" smtClean="0"/>
              <a:t>……</a:t>
            </a:r>
            <a:endParaRPr lang="zh-TW" altLang="en-US" sz="3000" smtClean="0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D3D8DBAF-1D64-446D-8585-F65928D5C906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不良性意識對人的影響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105400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強化男女性別角色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過份著重外表或性能力而帶來焦慮和挫敗感</a:t>
            </a:r>
          </a:p>
          <a:p>
            <a:pPr eaLnBrk="1" hangingPunct="1"/>
            <a:r>
              <a:rPr lang="zh-TW" altLang="en-US" sz="3000" smtClean="0"/>
              <a:t>對異性產生錯誤的看法</a:t>
            </a:r>
          </a:p>
          <a:p>
            <a:pPr eaLnBrk="1" hangingPunct="1"/>
            <a:r>
              <a:rPr lang="zh-TW" altLang="en-US" sz="3000" smtClean="0"/>
              <a:t>加強對性的渴求和幻想</a:t>
            </a:r>
          </a:p>
          <a:p>
            <a:pPr eaLnBrk="1" hangingPunct="1"/>
            <a:r>
              <a:rPr lang="zh-TW" altLang="en-US" sz="3000" smtClean="0"/>
              <a:t>產生扭曲的性價值觀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忽略性行為的後果和責任</a:t>
            </a:r>
          </a:p>
          <a:p>
            <a:pPr eaLnBrk="1" hangingPunct="1"/>
            <a:r>
              <a:rPr lang="zh-TW" altLang="en-US" sz="3000" smtClean="0"/>
              <a:t>容易接受偏差的性態度及性行為</a:t>
            </a:r>
          </a:p>
          <a:p>
            <a:pPr eaLnBrk="1" hangingPunct="1"/>
            <a:r>
              <a:rPr lang="zh-TW" altLang="en-US" sz="3000" smtClean="0"/>
              <a:t>鼓吹作暴露的打扮</a:t>
            </a:r>
            <a:endParaRPr lang="en-US" altLang="zh-TW" sz="3000" smtClean="0"/>
          </a:p>
          <a:p>
            <a:pPr eaLnBrk="1" hangingPunct="1"/>
            <a:r>
              <a:rPr lang="en-US" altLang="zh-TW" sz="3000" smtClean="0"/>
              <a:t>……</a:t>
            </a:r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E69D6260-A8E1-4FE3-A9E9-3DA918BEB5DB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香港的傳媒行業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143000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傳媒是一門提供資訊的生意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本港大部份傳媒集團均是上市公司，或由上市公司所擁有</a:t>
            </a:r>
            <a:endParaRPr lang="en-US" altLang="zh-TW" sz="3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300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09600" y="3292475"/>
          <a:ext cx="8001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上市公司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旗下主要媒體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電視廣播有限公司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TVB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電訊盈科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寬頻電視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九龍倉集團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有線電視</a:t>
                      </a:r>
                      <a:endParaRPr kumimoji="0" lang="zh-TW" altLang="en-US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世界華文媒體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明報／明報月刊／亞洲週刊／</a:t>
                      </a: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兒童周刊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壹傳媒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蘋果日報／壹週刊／爽報／</a:t>
                      </a:r>
                      <a:r>
                        <a:rPr kumimoji="0" lang="en-US" altLang="zh-TW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／忽然</a:t>
                      </a:r>
                      <a:r>
                        <a:rPr kumimoji="0" lang="en-US" altLang="zh-TW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周／飲食男女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東方報業集團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東方日報／太陽報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星島新聞集團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星島日報／</a:t>
                      </a:r>
                      <a:r>
                        <a:rPr lang="en-US" altLang="zh-TW" dirty="0" smtClean="0"/>
                        <a:t>The Standard</a:t>
                      </a:r>
                      <a:r>
                        <a:rPr lang="zh-TW" altLang="en-US" dirty="0" smtClean="0"/>
                        <a:t>／頭條日報／東周刊</a:t>
                      </a:r>
                      <a:r>
                        <a:rPr kumimoji="0" lang="zh-TW" altLang="zh-TW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／</a:t>
                      </a:r>
                      <a:r>
                        <a:rPr kumimoji="0" lang="zh-TW" altLang="en-US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東</a:t>
                      </a:r>
                      <a:r>
                        <a:rPr kumimoji="0" lang="en-US" altLang="zh-TW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Touch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英皇集團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新報／新假期／東方新地／新</a:t>
                      </a:r>
                      <a:r>
                        <a:rPr lang="en-US" altLang="zh-TW" dirty="0" smtClean="0"/>
                        <a:t>Monday/</a:t>
                      </a:r>
                      <a:r>
                        <a:rPr lang="zh-TW" altLang="en-US" dirty="0" smtClean="0"/>
                        <a:t>經濟一周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6CB9398D-ABC1-40D4-8CA6-957CA29ABE62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關注生命倫理　正視社會歪風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1700213"/>
          <a:ext cx="30400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213"/>
                        <a:ext cx="30400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fld id="{106F5DDD-1D14-498E-82D6-E742FAF8BFCD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68" y="1772816"/>
            <a:ext cx="74295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solidFill>
                <a:srgbClr val="4114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6033" y="5517728"/>
            <a:ext cx="731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「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在這彎曲悖謬的世代，作　神無瑕疵的兒女。你們顯在這世代中，好像明光照耀，將生命的道表明出來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」               腓立比書二：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15-16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06230" y="1443583"/>
            <a:ext cx="3782194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3600" dirty="0">
                <a:latin typeface="Times New Roman" pitchFamily="18" charset="0"/>
              </a:rPr>
              <a:t>1997</a:t>
            </a:r>
            <a:r>
              <a:rPr lang="zh-TW" altLang="en-US" sz="3600" dirty="0">
                <a:latin typeface="Times New Roman" pitchFamily="18" charset="0"/>
              </a:rPr>
              <a:t>年</a:t>
            </a:r>
            <a:r>
              <a:rPr lang="en-US" altLang="zh-TW" sz="3600" dirty="0">
                <a:latin typeface="Times New Roman" pitchFamily="18" charset="0"/>
              </a:rPr>
              <a:t>5</a:t>
            </a:r>
            <a:r>
              <a:rPr lang="zh-TW" altLang="en-US" sz="3600" dirty="0">
                <a:latin typeface="Times New Roman" pitchFamily="18" charset="0"/>
              </a:rPr>
              <a:t>月成立</a:t>
            </a:r>
            <a:endParaRPr lang="en-US" altLang="zh-TW" sz="3600" dirty="0">
              <a:latin typeface="Times New Roman" pitchFamily="18" charset="0"/>
            </a:endParaRPr>
          </a:p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3600" dirty="0">
                <a:latin typeface="Times New Roman" pitchFamily="18" charset="0"/>
              </a:rPr>
              <a:t>三大關注範疇：</a:t>
            </a:r>
            <a:endParaRPr lang="en-US" altLang="zh-TW" sz="3600" dirty="0"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00B050"/>
                </a:solidFill>
                <a:latin typeface="Times New Roman" pitchFamily="18" charset="0"/>
              </a:rPr>
              <a:t>傳媒</a:t>
            </a:r>
            <a:endParaRPr lang="en-US" altLang="zh-TW" sz="36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00B050"/>
                </a:solidFill>
                <a:latin typeface="Times New Roman" pitchFamily="18" charset="0"/>
              </a:rPr>
              <a:t>社會倫理</a:t>
            </a:r>
            <a:endParaRPr lang="en-US" altLang="zh-TW" sz="36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00B050"/>
                </a:solidFill>
                <a:latin typeface="Times New Roman" pitchFamily="18" charset="0"/>
              </a:rPr>
              <a:t>性文化</a:t>
            </a:r>
            <a:endParaRPr lang="zh-TW" altLang="en-US" sz="3600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香港的傳媒行業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eaLnBrk="1" hangingPunct="1"/>
            <a:r>
              <a:rPr lang="zh-TW" altLang="en-US" sz="3000" dirty="0" smtClean="0"/>
              <a:t>為了向股東交代，上市公司需賺取最高利潤</a:t>
            </a:r>
            <a:endParaRPr lang="en-US" altLang="zh-TW" sz="3000" dirty="0" smtClean="0"/>
          </a:p>
          <a:p>
            <a:pPr eaLnBrk="1" hangingPunct="1"/>
            <a:r>
              <a:rPr lang="zh-TW" altLang="en-US" sz="3000" dirty="0" smtClean="0"/>
              <a:t>「性」是最能吸引市民目光的題材</a:t>
            </a:r>
            <a:endParaRPr lang="en-US" altLang="zh-TW" sz="3000" dirty="0" smtClean="0"/>
          </a:p>
          <a:p>
            <a:pPr eaLnBrk="1" hangingPunct="1"/>
            <a:r>
              <a:rPr lang="zh-TW" altLang="en-US" sz="3000" dirty="0" smtClean="0"/>
              <a:t>部份傳媒常以性題材來賺取更大的利潤</a:t>
            </a:r>
            <a:endParaRPr lang="en-US" altLang="zh-TW" sz="3000" dirty="0" smtClean="0"/>
          </a:p>
          <a:p>
            <a:pPr eaLnBrk="1" hangingPunct="1"/>
            <a:r>
              <a:rPr lang="zh-TW" altLang="en-US" sz="3000" dirty="0" smtClean="0"/>
              <a:t>部份藝人亦以性感的形象或性話題來增加曝光機會，增加知名度</a:t>
            </a:r>
            <a:endParaRPr lang="en-US" altLang="zh-TW" sz="30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10766DB5-F1C6-4603-92F8-0CC03643CE82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83455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面對傳媒的性意識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明白傳媒的運作，傳媒所描述的只是片面情況，並不反映事實的全部</a:t>
            </a:r>
          </a:p>
          <a:p>
            <a:pPr eaLnBrk="1" hangingPunct="1"/>
            <a:r>
              <a:rPr lang="zh-TW" altLang="en-US" sz="3000" smtClean="0"/>
              <a:t>尊重創作、新聞自由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多方面思考、客觀分析</a:t>
            </a:r>
            <a:endParaRPr lang="en-US" altLang="zh-TW" sz="3000" smtClean="0"/>
          </a:p>
          <a:p>
            <a:pPr eaLnBrk="1" hangingPunct="1"/>
            <a:r>
              <a:rPr lang="zh-TW" altLang="zh-TW" sz="3000" smtClean="0"/>
              <a:t>以批判眼光檢視傳媒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吸收正確的性知識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如覺傳媒內容過份地意識不良，可向政府有關部門投訴（影視處投訴電話</a:t>
            </a:r>
            <a:r>
              <a:rPr lang="en-US" altLang="zh-TW" sz="3000" smtClean="0"/>
              <a:t>26767676</a:t>
            </a:r>
            <a:r>
              <a:rPr lang="zh-TW" altLang="en-US" sz="3000" smtClean="0"/>
              <a:t>）</a:t>
            </a:r>
            <a:endParaRPr lang="en-US" altLang="zh-TW" sz="3000" smtClean="0"/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212D7320-9FF3-4472-AEF8-8968100AB12B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總結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921625" cy="4953000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傳媒傳遞的信息包含不同的性意識，當中常出現不良性意識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傳媒性意識對讀者／觀眾產生影響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我們要以</a:t>
            </a:r>
            <a:r>
              <a:rPr lang="zh-TW" altLang="zh-TW" sz="3000" smtClean="0"/>
              <a:t>批判</a:t>
            </a:r>
            <a:r>
              <a:rPr lang="zh-TW" altLang="en-US" sz="3000" smtClean="0"/>
              <a:t>角度</a:t>
            </a:r>
            <a:r>
              <a:rPr lang="zh-TW" altLang="zh-TW" sz="3000" smtClean="0"/>
              <a:t>檢視傳媒</a:t>
            </a:r>
            <a:r>
              <a:rPr lang="zh-TW" altLang="en-US" sz="3000" smtClean="0"/>
              <a:t>的信息</a:t>
            </a:r>
          </a:p>
          <a:p>
            <a:pPr eaLnBrk="1" hangingPunct="1"/>
            <a:r>
              <a:rPr lang="zh-TW" altLang="en-US" sz="3000" smtClean="0"/>
              <a:t>懂得擇優棄劣</a:t>
            </a:r>
          </a:p>
        </p:txBody>
      </p:sp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A126559C-4C8E-4430-A3E7-5386FC50DB72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A126559C-4C8E-4430-A3E7-5386FC50DB72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48451"/>
              </p:ext>
            </p:extLst>
          </p:nvPr>
        </p:nvGraphicFramePr>
        <p:xfrm>
          <a:off x="3200400" y="1752600"/>
          <a:ext cx="2664296" cy="303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2664296" cy="303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4724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kumimoji="0" lang="en-US" altLang="zh-TW" dirty="0" smtClean="0">
                <a:solidFill>
                  <a:schemeClr val="accent2"/>
                </a:solidFill>
              </a:rPr>
              <a:t>http://www.truth-light.org.hk</a:t>
            </a:r>
            <a:endParaRPr kumimoji="0" lang="en-US" altLang="zh-TW" dirty="0">
              <a:solidFill>
                <a:schemeClr val="accent2"/>
              </a:solidFill>
            </a:endParaRPr>
          </a:p>
        </p:txBody>
      </p:sp>
      <p:sp>
        <p:nvSpPr>
          <p:cNvPr id="10" name="副標題 6"/>
          <p:cNvSpPr txBox="1">
            <a:spLocks/>
          </p:cNvSpPr>
          <p:nvPr/>
        </p:nvSpPr>
        <p:spPr bwMode="auto">
          <a:xfrm>
            <a:off x="1219200" y="57150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zh-TW" altLang="en-US" sz="1800" dirty="0" smtClean="0">
                <a:latin typeface="微軟正黑體" pitchFamily="34" charset="-120"/>
                <a:ea typeface="微軟正黑體" pitchFamily="34" charset="-120"/>
              </a:rPr>
              <a:t>版權屬明光社所有</a:t>
            </a:r>
            <a:endParaRPr kumimoji="0"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kumimoji="0" lang="en-US" altLang="zh-TW" sz="1800" dirty="0" smtClean="0">
                <a:latin typeface="微軟正黑體" pitchFamily="34" charset="-120"/>
                <a:ea typeface="微軟正黑體" pitchFamily="34" charset="-120"/>
              </a:rPr>
              <a:t>All rights reserved</a:t>
            </a:r>
            <a:endParaRPr kumimoji="0"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50856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Kace\Desktop\677166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16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ubtitle 2"/>
          <p:cNvSpPr txBox="1">
            <a:spLocks/>
          </p:cNvSpPr>
          <p:nvPr/>
        </p:nvSpPr>
        <p:spPr bwMode="auto">
          <a:xfrm>
            <a:off x="2720975" y="2852936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明光社網站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http://www.truth-light.org.hk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專頁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http://www.facebook.com/Soc.of.TruthLight</a:t>
            </a:r>
            <a:endParaRPr kumimoji="0" lang="zh-TW" altLang="en-US" sz="2400" dirty="0">
              <a:latin typeface="Calibri" pitchFamily="34" charset="0"/>
            </a:endParaRPr>
          </a:p>
        </p:txBody>
      </p:sp>
      <p:pic>
        <p:nvPicPr>
          <p:cNvPr id="32773" name="Picture 3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792"/>
            <a:ext cx="1872580" cy="20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sofortal_orange_yellow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7244" r="9367"/>
          <a:stretch>
            <a:fillRect/>
          </a:stretch>
        </p:blipFill>
        <p:spPr bwMode="auto">
          <a:xfrm>
            <a:off x="899592" y="4437112"/>
            <a:ext cx="409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GB" sz="2800" b="1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注意：基於版權關係，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</a:br>
            <a:r>
              <a:rPr lang="zh-TW" altLang="en-GB" sz="2800" b="1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此教材只作非牟利教育用途！</a:t>
            </a:r>
            <a:endParaRPr lang="zh-TW" altLang="en-US" sz="2800" dirty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課堂目的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449263" indent="-449263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r>
              <a:rPr lang="zh-TW" altLang="zh-TW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解讀傳媒訊息背後的性意識</a:t>
            </a:r>
          </a:p>
          <a:p>
            <a:pPr marL="449263" indent="-449263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r>
              <a:rPr lang="zh-TW" altLang="zh-TW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建立學生對傳媒的批判思考</a:t>
            </a:r>
          </a:p>
          <a:p>
            <a:pPr marL="320040" indent="-320040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endParaRPr lang="zh-TW" altLang="en-US" sz="32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D0590E50-6B24-496A-886C-36902A974C09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500" dirty="0" smtClean="0">
                <a:solidFill>
                  <a:schemeClr val="accent5">
                    <a:lumMod val="50000"/>
                  </a:schemeClr>
                </a:solidFill>
              </a:rPr>
              <a:t>以下那份報紙適合所有人士觀看？ </a:t>
            </a:r>
          </a:p>
        </p:txBody>
      </p:sp>
      <p:sp>
        <p:nvSpPr>
          <p:cNvPr id="11268" name="矩形 9"/>
          <p:cNvSpPr>
            <a:spLocks noChangeArrowheads="1"/>
          </p:cNvSpPr>
          <p:nvPr/>
        </p:nvSpPr>
        <p:spPr bwMode="auto">
          <a:xfrm>
            <a:off x="5181600" y="5791200"/>
            <a:ext cx="19796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kumimoji="0" lang="zh-TW" altLang="en-US" sz="3500" b="1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為什麼？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470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t2.gstatic.com/images?q=tbn:ANd9GcRX264lPWNVn8f-Cz9mTfeY317-SNu4JOy1fS84oqR07JkN78flONHtqRk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977" y="2133600"/>
            <a:ext cx="914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www.hkbrand.org/files/fckfiles/image/AM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13" y="4267200"/>
            <a:ext cx="25908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7EEF29BB-48D6-470C-8B2C-89EA5CE9B965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7" descr="sofortal_orange_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500" dirty="0" smtClean="0">
                <a:solidFill>
                  <a:schemeClr val="accent5">
                    <a:lumMod val="50000"/>
                  </a:schemeClr>
                </a:solidFill>
              </a:rPr>
              <a:t>以下那本雜誌適合所有人士觀看？ </a:t>
            </a:r>
          </a:p>
        </p:txBody>
      </p:sp>
      <p:sp>
        <p:nvSpPr>
          <p:cNvPr id="12293" name="矩形 9"/>
          <p:cNvSpPr>
            <a:spLocks noChangeArrowheads="1"/>
          </p:cNvSpPr>
          <p:nvPr/>
        </p:nvSpPr>
        <p:spPr bwMode="auto">
          <a:xfrm>
            <a:off x="5181600" y="5791200"/>
            <a:ext cx="19796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kumimoji="0" lang="zh-TW" altLang="en-US" sz="3500" b="1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為什麼？</a:t>
            </a:r>
          </a:p>
        </p:txBody>
      </p:sp>
      <p:pic>
        <p:nvPicPr>
          <p:cNvPr id="12294" name="Picture 6" descr="Boo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744932"/>
            <a:ext cx="2131640" cy="26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http://img.eastweek.com.hk/article_multimedia/3262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3048000"/>
            <a:ext cx="2398713" cy="28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685800" y="3130731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6400800" y="2806056"/>
            <a:ext cx="762000" cy="4705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12DA96BF-88DA-4DB9-9284-1A7F9552CC9C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300" name="Picture 16" descr="http://t0.gstatic.com/images?q=tbn:ANd9GcS5OFeiFGENYqcqQH3nfsWJb_k9yvgOv5RPaEf2KGofO4qOICD0kNcKYmRg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133600"/>
            <a:ext cx="2021265" cy="30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ofortal_orange_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傳媒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>
            <a:normAutofit/>
          </a:bodyPr>
          <a:lstStyle/>
          <a:p>
            <a:pPr marL="449263" indent="-449263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傳播各種資訊的媒體，包括：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900113" indent="-449263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報紙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900113" indent="-449263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書籍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900113" indent="-449263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雜誌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900113" indent="-449263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電影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449263" indent="-449263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媒體是中性的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marL="449263" indent="-449263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Wingdings"/>
              <a:buChar char=""/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資訊有好有壞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962400" y="2165350"/>
            <a:ext cx="40386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900113" indent="-449263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電視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900113" indent="-449263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電台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900113" indent="-449263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廣告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900113" indent="-449263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互聯網</a:t>
            </a:r>
            <a:r>
              <a:rPr kumimoji="0" lang="en-US" altLang="zh-TW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……</a:t>
            </a:r>
          </a:p>
          <a:p>
            <a:pPr marL="320040" indent="-32004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endParaRPr kumimoji="0" lang="zh-TW" altLang="en-US" sz="3200" dirty="0">
              <a:latin typeface="+mn-lt"/>
              <a:ea typeface="+mn-ea"/>
            </a:endParaRPr>
          </a:p>
        </p:txBody>
      </p:sp>
      <p:sp>
        <p:nvSpPr>
          <p:cNvPr id="10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2D2FD1D2-81E4-4E74-9618-156FA92B2C7D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傳媒中的性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1788"/>
            <a:ext cx="8153400" cy="5256212"/>
          </a:xfrm>
        </p:spPr>
        <p:txBody>
          <a:bodyPr>
            <a:normAutofit/>
          </a:bodyPr>
          <a:lstStyle/>
          <a:p>
            <a:pPr marL="449263" indent="-449263" eaLnBrk="1" hangingPunct="1">
              <a:spcBef>
                <a:spcPts val="1200"/>
              </a:spcBef>
              <a:buSzPct val="80000"/>
              <a:defRPr/>
            </a:pPr>
            <a:r>
              <a:rPr lang="zh-TW" altLang="en-US" sz="3200" dirty="0" smtClean="0">
                <a:solidFill>
                  <a:srgbClr val="463E38"/>
                </a:solidFill>
                <a:latin typeface="微軟正黑體" pitchFamily="34" charset="-120"/>
              </a:rPr>
              <a:t>政府立法監管傳播中的色情資訊</a:t>
            </a:r>
            <a:endParaRPr lang="en-US" altLang="zh-TW" sz="3200" dirty="0" smtClean="0">
              <a:solidFill>
                <a:srgbClr val="463E38"/>
              </a:solidFill>
              <a:latin typeface="微軟正黑體" pitchFamily="34" charset="-120"/>
            </a:endParaRPr>
          </a:p>
          <a:p>
            <a:pPr marL="900113" indent="-449263" eaLnBrk="1" hangingPunct="1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</a:rPr>
              <a:t>淫褻及不雅物品管制條例</a:t>
            </a:r>
          </a:p>
          <a:p>
            <a:pPr marL="900113" indent="-449263" eaLnBrk="1" hangingPunct="1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</a:rPr>
              <a:t>防止兒童色情物品條例</a:t>
            </a:r>
          </a:p>
          <a:p>
            <a:pPr marL="900113" indent="-449263" eaLnBrk="1" hangingPunct="1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</a:rPr>
              <a:t>電視通用業務守則</a:t>
            </a:r>
          </a:p>
          <a:p>
            <a:pPr marL="900113" indent="-449263" eaLnBrk="1" hangingPunct="1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itchFamily="34" charset="-120"/>
              </a:rPr>
              <a:t>電影檢查條例</a:t>
            </a:r>
          </a:p>
          <a:p>
            <a:pPr marL="449263" indent="-449263" eaLnBrk="1" hangingPunct="1">
              <a:spcBef>
                <a:spcPts val="1200"/>
              </a:spcBef>
              <a:buSzPct val="80000"/>
              <a:defRPr/>
            </a:pPr>
            <a:r>
              <a:rPr lang="zh-TW" altLang="en-US" sz="3200" dirty="0" smtClean="0">
                <a:solidFill>
                  <a:srgbClr val="463E38"/>
                </a:solidFill>
                <a:latin typeface="微軟正黑體" pitchFamily="34" charset="-120"/>
              </a:rPr>
              <a:t>傳媒中存在著大量有關「性」的題材</a:t>
            </a:r>
            <a:endParaRPr lang="en-US" altLang="zh-TW" sz="3200" dirty="0" smtClean="0">
              <a:solidFill>
                <a:srgbClr val="463E38"/>
              </a:solidFill>
              <a:latin typeface="微軟正黑體" pitchFamily="34" charset="-120"/>
            </a:endParaRPr>
          </a:p>
          <a:p>
            <a:pPr marL="449263" indent="-449263" eaLnBrk="1" hangingPunct="1">
              <a:spcBef>
                <a:spcPts val="1200"/>
              </a:spcBef>
              <a:buSzPct val="80000"/>
              <a:defRPr/>
            </a:pPr>
            <a:r>
              <a:rPr lang="zh-TW" altLang="en-US" sz="3200" dirty="0" smtClean="0">
                <a:solidFill>
                  <a:srgbClr val="463E38"/>
                </a:solidFill>
                <a:latin typeface="微軟正黑體" pitchFamily="34" charset="-120"/>
              </a:rPr>
              <a:t>部份「性」題材並不屬於政府所界定的色情資訊，但可歸納為不良資訊，不適合所有人士觀看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E0968FC9-8D5A-4BE6-B89A-716A4E3F0B9B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傳媒中的性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12775" y="1600200"/>
            <a:ext cx="8378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"/>
            </a:pPr>
            <a:r>
              <a:rPr kumimoji="0" lang="zh-TW" altLang="en-US" sz="3200">
                <a:solidFill>
                  <a:srgbClr val="463E38"/>
                </a:solidFill>
                <a:latin typeface="微軟正黑體" pitchFamily="34" charset="-120"/>
                <a:ea typeface="微軟正黑體" pitchFamily="34" charset="-120"/>
              </a:rPr>
              <a:t>不良資訊可包括：</a:t>
            </a:r>
            <a:endParaRPr kumimoji="0" lang="en-US" altLang="zh-TW" sz="3200">
              <a:solidFill>
                <a:srgbClr val="463E38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9263" indent="-449263">
              <a:spcBef>
                <a:spcPts val="12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kumimoji="0" lang="zh-TW" altLang="en-US" sz="30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內容本身（如：色情資訊）</a:t>
            </a:r>
            <a:endParaRPr kumimoji="0" lang="en-US" altLang="zh-TW" sz="300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9263" indent="-449263">
              <a:spcBef>
                <a:spcPts val="12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kumimoji="0" lang="zh-TW" altLang="en-US" sz="30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表達手法（</a:t>
            </a:r>
            <a:r>
              <a:rPr kumimoji="0" lang="zh-TW" altLang="zh-TW" sz="3000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如：</a:t>
            </a:r>
            <a:r>
              <a:rPr kumimoji="0" lang="zh-TW" altLang="en-US" sz="3000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以</a:t>
            </a:r>
            <a:r>
              <a:rPr kumimoji="0" lang="zh-TW" altLang="en-US" sz="30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性感女性介紹科技產品）</a:t>
            </a:r>
            <a:endParaRPr kumimoji="0" lang="en-US" altLang="zh-TW" sz="300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9263" indent="-449263">
              <a:spcBef>
                <a:spcPts val="1200"/>
              </a:spcBef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kumimoji="0" lang="zh-TW" altLang="en-US" sz="30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背後的性意識</a:t>
            </a:r>
            <a:r>
              <a:rPr kumimoji="0" lang="zh-TW" altLang="zh-TW" sz="3000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（如：</a:t>
            </a:r>
            <a:r>
              <a:rPr kumimoji="0" lang="zh-TW" altLang="en-US" sz="3000">
                <a:solidFill>
                  <a:srgbClr val="0070C0"/>
                </a:solidFill>
                <a:latin typeface="Tw Cen MT" pitchFamily="34" charset="0"/>
                <a:ea typeface="微軟正黑體" pitchFamily="34" charset="-120"/>
              </a:rPr>
              <a:t>性放縱的社會文化</a:t>
            </a:r>
            <a:r>
              <a:rPr kumimoji="0" lang="zh-TW" altLang="en-US" sz="30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kumimoji="0" lang="en-US" altLang="zh-TW" sz="300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CA11E2EA-B824-4D84-A57B-AA9C634D968C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傳媒性意識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2775" y="1600200"/>
            <a:ext cx="81534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傳媒所描寫的「性」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性知識、性觀念、性態度、性別角色、兩性關係，以至一切和「性」有關的描述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  <a:p>
            <a:pPr marL="449263" indent="-449263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/>
              <a:buChar char=""/>
              <a:defRPr/>
            </a:pPr>
            <a:r>
              <a:rPr kumimoji="0" lang="zh-TW" altLang="en-US" sz="32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有正面，也有負面的</a:t>
            </a:r>
            <a:endParaRPr kumimoji="0" lang="en-US" altLang="zh-TW" sz="32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/>
          <a:p>
            <a:pPr>
              <a:defRPr/>
            </a:pPr>
            <a:fld id="{17259694-447C-4F8A-A729-62BBC5A2120E}" type="slidenum">
              <a:rPr lang="en-US" altLang="zh-TW" sz="16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US" altLang="zh-TW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市鎮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923</TotalTime>
  <Words>901</Words>
  <Application>Microsoft Office PowerPoint</Application>
  <PresentationFormat>如螢幕大小 (4:3)</PresentationFormat>
  <Paragraphs>168</Paragraphs>
  <Slides>24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Gill Sans MT</vt:lpstr>
      <vt:lpstr>Times New Roman</vt:lpstr>
      <vt:lpstr>Tw Cen MT</vt:lpstr>
      <vt:lpstr>Wingdings</vt:lpstr>
      <vt:lpstr>Wingdings 2</vt:lpstr>
      <vt:lpstr>中庸</vt:lpstr>
      <vt:lpstr>Photo Editor 影像</vt:lpstr>
      <vt:lpstr>PowerPoint 簡報</vt:lpstr>
      <vt:lpstr>關注生命倫理　正視社會歪風</vt:lpstr>
      <vt:lpstr>課堂目的</vt:lpstr>
      <vt:lpstr>以下那份報紙適合所有人士觀看？ </vt:lpstr>
      <vt:lpstr>以下那本雜誌適合所有人士觀看？ </vt:lpstr>
      <vt:lpstr>傳媒</vt:lpstr>
      <vt:lpstr>傳媒中的性</vt:lpstr>
      <vt:lpstr>傳媒中的性</vt:lpstr>
      <vt:lpstr>傳媒性意識</vt:lpstr>
      <vt:lpstr>例子：廣告中的性別定型</vt:lpstr>
      <vt:lpstr>例子：薄荷糖廣告</vt:lpstr>
      <vt:lpstr>例子：薄荷糖廣告</vt:lpstr>
      <vt:lpstr>分組討論</vt:lpstr>
      <vt:lpstr>工作紙（一）</vt:lpstr>
      <vt:lpstr>工作紙（二）</vt:lpstr>
      <vt:lpstr>工作紙（三）</vt:lpstr>
      <vt:lpstr>常見的不良性意識</vt:lpstr>
      <vt:lpstr>不良性意識對人的影響</vt:lpstr>
      <vt:lpstr>香港的傳媒行業</vt:lpstr>
      <vt:lpstr>香港的傳媒行業</vt:lpstr>
      <vt:lpstr>面對傳媒的性意識</vt:lpstr>
      <vt:lpstr>總結</vt:lpstr>
      <vt:lpstr>PowerPoint 簡報</vt:lpstr>
      <vt:lpstr>注意：基於版權關係， 此教材只作非牟利教育用途！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SEX@MEDIA</dc:title>
  <dc:creator/>
  <cp:lastModifiedBy>yung</cp:lastModifiedBy>
  <cp:revision>90</cp:revision>
  <dcterms:created xsi:type="dcterms:W3CDTF">2006-08-16T00:00:00Z</dcterms:created>
  <dcterms:modified xsi:type="dcterms:W3CDTF">2016-01-07T03:34:42Z</dcterms:modified>
</cp:coreProperties>
</file>